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0F4F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TOWN WOODS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457200" y="2468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596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REGENERATIVE VILLAGE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57200" y="32918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 Units  |  Net-Positive Energy  |  Integrated Food Production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Development Proposal  |  January 2026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596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Let's Build This Together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1945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Town Woods represents a new model for sustainable rural development.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286000" y="2926080"/>
            <a:ext cx="4572000" cy="14630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Text 3"/>
          <p:cNvSpPr/>
          <p:nvPr/>
        </p:nvSpPr>
        <p:spPr>
          <a:xfrm>
            <a:off x="2286000" y="30632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KILLER CATFISH LLC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286000" y="342900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89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killercatfish.com/town-woods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2286000" y="379476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development plan and interactive models available online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farm feeds the facility. The facility funds the mission.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200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A16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Vision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118872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097280"/>
            <a:ext cx="7863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new model for rural housing that combines </a:t>
            </a:r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affordable homes</a:t>
            </a:r>
            <a:pPr indent="0" marL="0">
              <a:buNone/>
            </a:pPr>
            <a:r>
              <a:rPr lang="en-US" sz="18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pPr indent="0" marL="0">
              <a:buNone/>
            </a:pPr>
            <a:r>
              <a:rPr lang="en-US" sz="1800" b="1" dirty="0">
                <a:solidFill>
                  <a:srgbClr val="0596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year-round food production</a:t>
            </a:r>
            <a:pPr indent="0" marL="0">
              <a:buNone/>
            </a:pPr>
            <a:r>
              <a:rPr lang="en-US" sz="18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and </a:t>
            </a:r>
            <a:pPr indent="0" marL="0">
              <a:buNone/>
            </a:pPr>
            <a:r>
              <a:rPr lang="en-US" sz="1800" b="1" dirty="0">
                <a:solidFill>
                  <a:srgbClr val="089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net-positive energy</a:t>
            </a:r>
            <a:pPr indent="0" marL="0">
              <a:buNone/>
            </a:pPr>
            <a:r>
              <a:rPr lang="en-US" sz="18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into a self-sustaining community.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2468880"/>
            <a:ext cx="265176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2468880"/>
            <a:ext cx="2651760" cy="73152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265176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🏠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548640" y="32918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HOUSING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3657600"/>
            <a:ext cx="24688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 modular homes in 7 intimate clusters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91840" y="2468880"/>
            <a:ext cx="265176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91840" y="2468880"/>
            <a:ext cx="2651760" cy="73152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3" name="Text 11"/>
          <p:cNvSpPr/>
          <p:nvPr/>
        </p:nvSpPr>
        <p:spPr>
          <a:xfrm>
            <a:off x="3291840" y="265176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🌱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3383280" y="32918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FOOD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383280" y="3657600"/>
            <a:ext cx="24688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27,000+ lbs annual production from aquaponics &amp; permaculture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126480" y="2468880"/>
            <a:ext cx="265176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126480" y="2468880"/>
            <a:ext cx="2651760" cy="73152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8" name="Text 16"/>
          <p:cNvSpPr/>
          <p:nvPr/>
        </p:nvSpPr>
        <p:spPr>
          <a:xfrm>
            <a:off x="6126480" y="265176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⚡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6217920" y="32918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ENERGY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217920" y="3657600"/>
            <a:ext cx="24688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850 kW solar array with 350 kW surplus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0F4F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By The Numbers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2011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59E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50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457200" y="210312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Housing Units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242316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3BR/2BA each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651760" y="1280160"/>
            <a:ext cx="2011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05966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45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2651760" y="210312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Acres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651760" y="242316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Preserved woodland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846320" y="1280160"/>
            <a:ext cx="2011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0891B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4846320" y="210312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Clusters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46320" y="242316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7-8 homes each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040880" y="1280160"/>
            <a:ext cx="2011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59E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$9M</a:t>
            </a:r>
            <a:endParaRPr lang="en-US" sz="4800" dirty="0"/>
          </a:p>
        </p:txBody>
      </p:sp>
      <p:sp>
        <p:nvSpPr>
          <p:cNvPr id="13" name="Text 11"/>
          <p:cNvSpPr/>
          <p:nvPr/>
        </p:nvSpPr>
        <p:spPr>
          <a:xfrm>
            <a:off x="7040880" y="210312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Cost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7040880" y="242316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Phased development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57200" y="3017520"/>
            <a:ext cx="2011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891B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850 kW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457200" y="379476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Solar Capacity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7200" y="411480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+350kW net surplus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651760" y="3017520"/>
            <a:ext cx="2011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5966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27K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2651760" y="379476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 Food/Year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2651760" y="411480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Fish, greens, produce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46320" y="3017520"/>
            <a:ext cx="2011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5966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26%</a:t>
            </a:r>
            <a:endParaRPr lang="en-US" sz="3600" dirty="0"/>
          </a:p>
        </p:txBody>
      </p:sp>
      <p:sp>
        <p:nvSpPr>
          <p:cNvPr id="22" name="Text 20"/>
          <p:cNvSpPr/>
          <p:nvPr/>
        </p:nvSpPr>
        <p:spPr>
          <a:xfrm>
            <a:off x="4846320" y="379476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Grant Funding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846320" y="411480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$2.4M in grants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040880" y="3017520"/>
            <a:ext cx="2011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59E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$146</a:t>
            </a:r>
            <a:endParaRPr lang="en-US" sz="3600" dirty="0"/>
          </a:p>
        </p:txBody>
      </p:sp>
      <p:sp>
        <p:nvSpPr>
          <p:cNvPr id="25" name="Text 23"/>
          <p:cNvSpPr/>
          <p:nvPr/>
        </p:nvSpPr>
        <p:spPr>
          <a:xfrm>
            <a:off x="7040880" y="379476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Savings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7040880" y="411480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 household food value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200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A16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Cluster Model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7-8 households share infrastructure, creating intimate neighborhoods within the larger community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1536192"/>
            <a:ext cx="228600" cy="22860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4630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7-8 Triple Trio Homes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914400" y="1719072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960 sf, 3BR/2BA modular units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48640" y="2103120"/>
            <a:ext cx="228600" cy="22860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02996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Aquaponics Container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914400" y="22860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 lbs fish + 2,100 lbs greens/year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670048"/>
            <a:ext cx="228600" cy="22860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2596896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 Garden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14400" y="285292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plots (2 per household)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3236976"/>
            <a:ext cx="228600" cy="22860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15" name="Text 13"/>
          <p:cNvSpPr/>
          <p:nvPr/>
        </p:nvSpPr>
        <p:spPr>
          <a:xfrm>
            <a:off x="914400" y="3163824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Gathering Pavilion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914400" y="3419856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Covered outdoor space, BBQ area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3803904"/>
            <a:ext cx="228600" cy="22860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18" name="Text 16"/>
          <p:cNvSpPr/>
          <p:nvPr/>
        </p:nvSpPr>
        <p:spPr>
          <a:xfrm>
            <a:off x="914400" y="3730752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Parking Court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14400" y="3986784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spaces + 4 EV chargers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48640" y="4370832"/>
            <a:ext cx="228600" cy="22860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21" name="Text 19"/>
          <p:cNvSpPr/>
          <p:nvPr/>
        </p:nvSpPr>
        <p:spPr>
          <a:xfrm>
            <a:off x="914400" y="42976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 Orchard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914400" y="4553712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Dwarf fruit trees, berry bushes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846320" y="1371600"/>
            <a:ext cx="3840480" cy="347472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4" name="Text 22"/>
          <p:cNvSpPr/>
          <p:nvPr/>
        </p:nvSpPr>
        <p:spPr>
          <a:xfrm>
            <a:off x="4846320" y="146304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89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CLUSTER LAYOUT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6309360" y="2743200"/>
            <a:ext cx="731520" cy="36576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26" name="Text 24"/>
          <p:cNvSpPr/>
          <p:nvPr/>
        </p:nvSpPr>
        <p:spPr>
          <a:xfrm>
            <a:off x="6309360" y="269748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🐟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5669280" y="1828800"/>
            <a:ext cx="457200" cy="36576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8" name="Shape 26"/>
          <p:cNvSpPr/>
          <p:nvPr/>
        </p:nvSpPr>
        <p:spPr>
          <a:xfrm>
            <a:off x="6766560" y="1828800"/>
            <a:ext cx="457200" cy="36576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9" name="Shape 27"/>
          <p:cNvSpPr/>
          <p:nvPr/>
        </p:nvSpPr>
        <p:spPr>
          <a:xfrm>
            <a:off x="7498080" y="2560320"/>
            <a:ext cx="457200" cy="36576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0" name="Shape 28"/>
          <p:cNvSpPr/>
          <p:nvPr/>
        </p:nvSpPr>
        <p:spPr>
          <a:xfrm>
            <a:off x="7498080" y="3291840"/>
            <a:ext cx="457200" cy="36576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1" name="Shape 29"/>
          <p:cNvSpPr/>
          <p:nvPr/>
        </p:nvSpPr>
        <p:spPr>
          <a:xfrm>
            <a:off x="6766560" y="4023360"/>
            <a:ext cx="457200" cy="36576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2" name="Shape 30"/>
          <p:cNvSpPr/>
          <p:nvPr/>
        </p:nvSpPr>
        <p:spPr>
          <a:xfrm>
            <a:off x="5669280" y="4023360"/>
            <a:ext cx="457200" cy="36576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3" name="Shape 31"/>
          <p:cNvSpPr/>
          <p:nvPr/>
        </p:nvSpPr>
        <p:spPr>
          <a:xfrm>
            <a:off x="5120640" y="2926080"/>
            <a:ext cx="457200" cy="36576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4" name="Text 32"/>
          <p:cNvSpPr/>
          <p:nvPr/>
        </p:nvSpPr>
        <p:spPr>
          <a:xfrm>
            <a:off x="4846320" y="457200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~1.5 acres per cluster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200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A16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Food Production System</a:t>
            </a:r>
            <a:endParaRPr lang="en-US" sz="3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50292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371600"/>
                <a:gridCol w="1371600"/>
              </a:tblGrid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A162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System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A162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Annual Yield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A162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Market Value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A162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Aquaponics (7 containers)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A162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17,850 lbs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A162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$68,250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A162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Community Gardens (98 plots)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A162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9,800 lbs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A162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$19,600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A162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Food Forest (12 acres)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A162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500-15,000 lbs*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A162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$1,250-$37,500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A162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A162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27,000+ lbs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A162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$87,850+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29718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*Food forest yield increases as plants mature (Year 1 to Year 7+)</a:t>
            </a:r>
            <a:endParaRPr lang="en-US" sz="1000" dirty="0"/>
          </a:p>
        </p:txBody>
      </p:sp>
      <p:sp>
        <p:nvSpPr>
          <p:cNvPr id="6" name="Shape 3"/>
          <p:cNvSpPr/>
          <p:nvPr/>
        </p:nvSpPr>
        <p:spPr>
          <a:xfrm>
            <a:off x="5760720" y="1005840"/>
            <a:ext cx="2926080" cy="256032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7" name="Text 4"/>
          <p:cNvSpPr/>
          <p:nvPr/>
        </p:nvSpPr>
        <p:spPr>
          <a:xfrm>
            <a:off x="5760720" y="109728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89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WEEKLY HOUSEHOLD SHARE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943600" y="150876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🐟 Trout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7315200" y="1508760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0.8 lbs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5943600" y="18745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🥬 Greens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7315200" y="1874520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5.6 lbs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5943600" y="224028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🌿 Herbs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7315200" y="2240280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0.4 lbs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5943600" y="260604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🥕 Vegetables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315200" y="2606040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3.8 lbs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5943600" y="3017520"/>
            <a:ext cx="2560320" cy="0"/>
          </a:xfrm>
          <a:prstGeom prst="line">
            <a:avLst/>
          </a:prstGeom>
          <a:noFill/>
          <a:ln w="6350">
            <a:solidFill>
              <a:srgbClr val="64748B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5760720" y="310896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5966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~10.6 lbs/week</a:t>
            </a:r>
            <a:endParaRPr lang="en-US" sz="1600" dirty="0"/>
          </a:p>
        </p:txBody>
      </p:sp>
      <p:sp>
        <p:nvSpPr>
          <p:cNvPr id="18" name="Shape 15"/>
          <p:cNvSpPr/>
          <p:nvPr/>
        </p:nvSpPr>
        <p:spPr>
          <a:xfrm>
            <a:off x="457200" y="3383280"/>
            <a:ext cx="8229600" cy="13716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9" name="Text 16"/>
          <p:cNvSpPr/>
          <p:nvPr/>
        </p:nvSpPr>
        <p:spPr>
          <a:xfrm>
            <a:off x="457200" y="35204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$1,757 Annual Value Per Household</a:t>
            </a:r>
            <a:endParaRPr lang="en-US" sz="2800" dirty="0"/>
          </a:p>
        </p:txBody>
      </p:sp>
      <p:sp>
        <p:nvSpPr>
          <p:cNvPr id="20" name="Text 17"/>
          <p:cNvSpPr/>
          <p:nvPr/>
        </p:nvSpPr>
        <p:spPr>
          <a:xfrm>
            <a:off x="457200" y="4069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Equivalent to ~$146/month in grocery savings, built into every home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200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A16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Capital Structure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2651760" cy="128016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05156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26%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155448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$2,375,000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192024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Grants &amp; Tax Credits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91840" y="1005840"/>
            <a:ext cx="2651760" cy="128016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9" name="Text 7"/>
          <p:cNvSpPr/>
          <p:nvPr/>
        </p:nvSpPr>
        <p:spPr>
          <a:xfrm>
            <a:off x="3291840" y="105156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63%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3291840" y="155448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$5,625,000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291840" y="192024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Low-Interest Debt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126480" y="1005840"/>
            <a:ext cx="2651760" cy="128016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3" name="Text 11"/>
          <p:cNvSpPr/>
          <p:nvPr/>
        </p:nvSpPr>
        <p:spPr>
          <a:xfrm>
            <a:off x="6126480" y="105156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11%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6126480" y="155448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$1,000,000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126480" y="192024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Equity &amp; Other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7200" y="24688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Three-Phase Development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457200" y="2880360"/>
            <a:ext cx="265176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297180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324612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A16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$1.85M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457200" y="365760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Land &amp; Foundation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7200" y="3931920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89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2026-2027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48640" y="42062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Land, aquaponics, solar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291840" y="2880360"/>
            <a:ext cx="265176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291840" y="297180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291840" y="324612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A16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$5.75M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3291840" y="365760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Housing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3291840" y="3931920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89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2027-2028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383280" y="42062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 units, infrastructure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126480" y="2880360"/>
            <a:ext cx="265176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126480" y="297180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3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126480" y="324612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A16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$1.40M</a:t>
            </a:r>
            <a:endParaRPr lang="en-US" sz="2400" dirty="0"/>
          </a:p>
        </p:txBody>
      </p:sp>
      <p:sp>
        <p:nvSpPr>
          <p:cNvPr id="32" name="Text 30"/>
          <p:cNvSpPr/>
          <p:nvPr/>
        </p:nvSpPr>
        <p:spPr>
          <a:xfrm>
            <a:off x="6126480" y="365760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Amenities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126480" y="3931920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89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2028-2029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217920" y="42062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Hub, kitchen, trails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0F4F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Funding Programs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Agricultural classification unlocks programs not available to typical housing developments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2651760" cy="13716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371600"/>
            <a:ext cx="265176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15087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FSA Farm Loans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94360" y="182880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9E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Up to $600K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94360" y="22402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Land acquisition at 3.25%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91840" y="1371600"/>
            <a:ext cx="2651760" cy="13716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0" name="Shape 8"/>
          <p:cNvSpPr/>
          <p:nvPr/>
        </p:nvSpPr>
        <p:spPr>
          <a:xfrm>
            <a:off x="3291840" y="1371600"/>
            <a:ext cx="2651760" cy="54864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1" name="Text 9"/>
          <p:cNvSpPr/>
          <p:nvPr/>
        </p:nvSpPr>
        <p:spPr>
          <a:xfrm>
            <a:off x="3429000" y="15087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UAIP Grants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429000" y="182880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5966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Up to $500K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3429000" y="22402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Aquaponics implementation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26480" y="1371600"/>
            <a:ext cx="2651760" cy="13716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5" name="Shape 13"/>
          <p:cNvSpPr/>
          <p:nvPr/>
        </p:nvSpPr>
        <p:spPr>
          <a:xfrm>
            <a:off x="6126480" y="1371600"/>
            <a:ext cx="2651760" cy="54864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6" name="Text 14"/>
          <p:cNvSpPr/>
          <p:nvPr/>
        </p:nvSpPr>
        <p:spPr>
          <a:xfrm>
            <a:off x="6263640" y="15087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 Facilities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63640" y="182880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891B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Up to $5M+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6263640" y="22402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Housing &amp; infrastructure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3017520"/>
            <a:ext cx="2651760" cy="13716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0" name="Shape 18"/>
          <p:cNvSpPr/>
          <p:nvPr/>
        </p:nvSpPr>
        <p:spPr>
          <a:xfrm>
            <a:off x="457200" y="3017520"/>
            <a:ext cx="2651760" cy="54864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21" name="Text 19"/>
          <p:cNvSpPr/>
          <p:nvPr/>
        </p:nvSpPr>
        <p:spPr>
          <a:xfrm>
            <a:off x="594360" y="315468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REAP Grants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94360" y="34747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5966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Up to $500K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594360" y="388620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Solar &amp; renewable energy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291840" y="3017520"/>
            <a:ext cx="2651760" cy="13716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5" name="Shape 23"/>
          <p:cNvSpPr/>
          <p:nvPr/>
        </p:nvSpPr>
        <p:spPr>
          <a:xfrm>
            <a:off x="3291840" y="3017520"/>
            <a:ext cx="265176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6" name="Text 24"/>
          <p:cNvSpPr/>
          <p:nvPr/>
        </p:nvSpPr>
        <p:spPr>
          <a:xfrm>
            <a:off x="3429000" y="315468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NMTC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3429000" y="34747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9E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~20% subsidy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3429000" y="388620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Tax credit equity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126480" y="3017520"/>
            <a:ext cx="2651760" cy="13716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0" name="Shape 28"/>
          <p:cNvSpPr/>
          <p:nvPr/>
        </p:nvSpPr>
        <p:spPr>
          <a:xfrm>
            <a:off x="6126480" y="3017520"/>
            <a:ext cx="2651760" cy="54864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1" name="Text 29"/>
          <p:cNvSpPr/>
          <p:nvPr/>
        </p:nvSpPr>
        <p:spPr>
          <a:xfrm>
            <a:off x="6263640" y="315468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Programs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6263640" y="34747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891B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Variable</a:t>
            </a:r>
            <a:endParaRPr lang="en-US" sz="2000" dirty="0"/>
          </a:p>
        </p:txBody>
      </p:sp>
      <p:sp>
        <p:nvSpPr>
          <p:cNvPr id="33" name="Text 31"/>
          <p:cNvSpPr/>
          <p:nvPr/>
        </p:nvSpPr>
        <p:spPr>
          <a:xfrm>
            <a:off x="6263640" y="388620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MassHousing, CDBG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200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A16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Implementation Timeline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31520" y="1463040"/>
            <a:ext cx="7680960" cy="0"/>
          </a:xfrm>
          <a:prstGeom prst="line">
            <a:avLst/>
          </a:prstGeom>
          <a:noFill/>
          <a:ln w="38100">
            <a:solidFill>
              <a:srgbClr val="05966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234440" y="1325880"/>
            <a:ext cx="274320" cy="27432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69164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16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2026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205740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596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24231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• Land acquisition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48640" y="271576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• Aquaponics install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48640" y="3008376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• Solar commissioning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48640" y="3300984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• First fish harvest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383280" y="1325880"/>
            <a:ext cx="274320" cy="27432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13" name="Text 11"/>
          <p:cNvSpPr/>
          <p:nvPr/>
        </p:nvSpPr>
        <p:spPr>
          <a:xfrm>
            <a:off x="2606040" y="169164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16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2027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2606040" y="205740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596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Expansion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697480" y="24231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• Full aquaponics ops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697480" y="271576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• Housing design final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2697480" y="3008376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• CF loan application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697480" y="3300984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• Food forest planted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532120" y="1325880"/>
            <a:ext cx="274320" cy="27432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20" name="Text 18"/>
          <p:cNvSpPr/>
          <p:nvPr/>
        </p:nvSpPr>
        <p:spPr>
          <a:xfrm>
            <a:off x="4754880" y="169164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16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2028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4754880" y="205740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596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Construction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846320" y="24231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• Break ground Q1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846320" y="271576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• First clusters Q4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846320" y="3008376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• Pre-leasing begins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846320" y="3300984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• Community forming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7680960" y="1325880"/>
            <a:ext cx="274320" cy="27432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27" name="Text 25"/>
          <p:cNvSpPr/>
          <p:nvPr/>
        </p:nvSpPr>
        <p:spPr>
          <a:xfrm>
            <a:off x="6903720" y="169164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16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2029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6903720" y="205740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596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Completion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995160" y="24231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• All units complete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995160" y="271576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• Full occupancy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995160" y="3008376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• Integrated operations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995160" y="3300984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• Model validated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0F4F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This Model Works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2651760" cy="36576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05840"/>
            <a:ext cx="265176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18872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Residents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" y="1783080"/>
            <a:ext cx="137160" cy="13716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1691640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Net-zero energy bills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40080" y="2423160"/>
            <a:ext cx="137160" cy="13716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9" name="Text 7"/>
          <p:cNvSpPr/>
          <p:nvPr/>
        </p:nvSpPr>
        <p:spPr>
          <a:xfrm>
            <a:off x="868680" y="2331720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Weekly fresh food share ($146/mo value)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" y="3063240"/>
            <a:ext cx="137160" cy="13716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1" name="Text 9"/>
          <p:cNvSpPr/>
          <p:nvPr/>
        </p:nvSpPr>
        <p:spPr>
          <a:xfrm>
            <a:off x="868680" y="2971800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 ownership model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40080" y="3703320"/>
            <a:ext cx="137160" cy="13716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3" name="Text 11"/>
          <p:cNvSpPr/>
          <p:nvPr/>
        </p:nvSpPr>
        <p:spPr>
          <a:xfrm>
            <a:off x="868680" y="3611880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Walkable cluster design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291840" y="1005840"/>
            <a:ext cx="2651760" cy="36576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5" name="Shape 13"/>
          <p:cNvSpPr/>
          <p:nvPr/>
        </p:nvSpPr>
        <p:spPr>
          <a:xfrm>
            <a:off x="3291840" y="1005840"/>
            <a:ext cx="2651760" cy="54864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6" name="Text 14"/>
          <p:cNvSpPr/>
          <p:nvPr/>
        </p:nvSpPr>
        <p:spPr>
          <a:xfrm>
            <a:off x="3291840" y="118872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596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Funders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3474720" y="1783080"/>
            <a:ext cx="137160" cy="13716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18" name="Text 16"/>
          <p:cNvSpPr/>
          <p:nvPr/>
        </p:nvSpPr>
        <p:spPr>
          <a:xfrm>
            <a:off x="3703320" y="1691640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Stacks 4+ USDA program categories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474720" y="2423160"/>
            <a:ext cx="137160" cy="13716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20" name="Text 18"/>
          <p:cNvSpPr/>
          <p:nvPr/>
        </p:nvSpPr>
        <p:spPr>
          <a:xfrm>
            <a:off x="3703320" y="2331720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26% grant funding reduces risk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474720" y="3063240"/>
            <a:ext cx="137160" cy="13716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22" name="Text 20"/>
          <p:cNvSpPr/>
          <p:nvPr/>
        </p:nvSpPr>
        <p:spPr>
          <a:xfrm>
            <a:off x="3703320" y="2971800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 revenue streams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3474720" y="3703320"/>
            <a:ext cx="137160" cy="13716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24" name="Text 22"/>
          <p:cNvSpPr/>
          <p:nvPr/>
        </p:nvSpPr>
        <p:spPr>
          <a:xfrm>
            <a:off x="3703320" y="3611880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Replicable model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6126480" y="1005840"/>
            <a:ext cx="2651760" cy="36576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6" name="Shape 24"/>
          <p:cNvSpPr/>
          <p:nvPr/>
        </p:nvSpPr>
        <p:spPr>
          <a:xfrm>
            <a:off x="6126480" y="1005840"/>
            <a:ext cx="2651760" cy="54864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27" name="Text 25"/>
          <p:cNvSpPr/>
          <p:nvPr/>
        </p:nvSpPr>
        <p:spPr>
          <a:xfrm>
            <a:off x="6126480" y="118872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89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Communities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6309360" y="1783080"/>
            <a:ext cx="137160" cy="13716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29" name="Text 27"/>
          <p:cNvSpPr/>
          <p:nvPr/>
        </p:nvSpPr>
        <p:spPr>
          <a:xfrm>
            <a:off x="6537960" y="1691640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 homes toward housing goals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6309360" y="2423160"/>
            <a:ext cx="137160" cy="13716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31" name="Text 29"/>
          <p:cNvSpPr/>
          <p:nvPr/>
        </p:nvSpPr>
        <p:spPr>
          <a:xfrm>
            <a:off x="6537960" y="2331720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R&amp;D/innovation classification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6309360" y="3063240"/>
            <a:ext cx="137160" cy="13716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33" name="Text 31"/>
          <p:cNvSpPr/>
          <p:nvPr/>
        </p:nvSpPr>
        <p:spPr>
          <a:xfrm>
            <a:off x="6537960" y="2971800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Local food security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6309360" y="3703320"/>
            <a:ext cx="137160" cy="13716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35" name="Text 33"/>
          <p:cNvSpPr/>
          <p:nvPr/>
        </p:nvSpPr>
        <p:spPr>
          <a:xfrm>
            <a:off x="6537960" y="3611880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F4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 demonstration project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Town Woods Regenerative Village</dc:title>
  <dc:subject>Development Proposal</dc:subject>
  <dc:creator>Killer Catfish LLC</dc:creator>
  <cp:lastModifiedBy>Killer Catfish LLC</cp:lastModifiedBy>
  <cp:revision>1</cp:revision>
  <dcterms:created xsi:type="dcterms:W3CDTF">2026-01-27T14:36:25Z</dcterms:created>
  <dcterms:modified xsi:type="dcterms:W3CDTF">2026-01-27T14:36:25Z</dcterms:modified>
</cp:coreProperties>
</file>